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82" r:id="rId1"/>
  </p:sldMasterIdLst>
  <p:notesMasterIdLst>
    <p:notesMasterId r:id="rId13"/>
  </p:notesMasterIdLst>
  <p:sldIdLst>
    <p:sldId id="256" r:id="rId2"/>
    <p:sldId id="257" r:id="rId3"/>
    <p:sldId id="277" r:id="rId4"/>
    <p:sldId id="260" r:id="rId5"/>
    <p:sldId id="261" r:id="rId6"/>
    <p:sldId id="273" r:id="rId7"/>
    <p:sldId id="274" r:id="rId8"/>
    <p:sldId id="275" r:id="rId9"/>
    <p:sldId id="278" r:id="rId10"/>
    <p:sldId id="276" r:id="rId11"/>
    <p:sldId id="270" r:id="rId12"/>
  </p:sldIdLst>
  <p:sldSz cx="9144000" cy="5143500" type="screen16x9"/>
  <p:notesSz cx="6858000" cy="9144000"/>
  <p:embeddedFontLst>
    <p:embeddedFont>
      <p:font typeface="Centaur" panose="02030504050205020304" pitchFamily="18" charset="77"/>
      <p:regular r:id="rId14"/>
    </p:embeddedFont>
    <p:embeddedFont>
      <p:font typeface="Century Gothic" panose="020B050202020202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67B9"/>
    <a:srgbClr val="3399FF"/>
    <a:srgbClr val="239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E9374CE-961B-4C07-957C-7BF563EE3F0C}">
  <a:tblStyle styleId="{DE9374CE-961B-4C07-957C-7BF563EE3F0C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34E7A352-B987-43C7-B1F9-ACE6DF67B3D6}" styleName="Table_1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41" autoAdjust="0"/>
    <p:restoredTop sz="94624"/>
  </p:normalViewPr>
  <p:slideViewPr>
    <p:cSldViewPr snapToGrid="0">
      <p:cViewPr varScale="1">
        <p:scale>
          <a:sx n="139" d="100"/>
          <a:sy n="139" d="100"/>
        </p:scale>
        <p:origin x="744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1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1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1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1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1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1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1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1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6465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0454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2279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568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457201"/>
            <a:ext cx="6507167" cy="2400300"/>
          </a:xfrm>
        </p:spPr>
        <p:txBody>
          <a:bodyPr anchor="b">
            <a:normAutofit/>
          </a:bodyPr>
          <a:lstStyle>
            <a:lvl1pPr algn="ctr">
              <a:defRPr sz="36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2914650"/>
            <a:ext cx="6507167" cy="1428750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‹nº›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60571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3549649"/>
            <a:ext cx="7429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84709" y="699084"/>
            <a:ext cx="6169458" cy="237373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60" y="3974702"/>
            <a:ext cx="7429500" cy="370284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‹nº›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46058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57201"/>
            <a:ext cx="7429499" cy="2343149"/>
          </a:xfrm>
        </p:spPr>
        <p:txBody>
          <a:bodyPr anchor="ctr">
            <a:normAutofit/>
          </a:bodyPr>
          <a:lstStyle>
            <a:lvl1pPr algn="l">
              <a:defRPr sz="24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257550"/>
            <a:ext cx="7429500" cy="108585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‹nº›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0160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27459" y="59011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28359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457201"/>
            <a:ext cx="6972299" cy="2057399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2514600"/>
            <a:ext cx="6629402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257550"/>
            <a:ext cx="7429500" cy="108585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‹nº›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74406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2481436"/>
            <a:ext cx="7429500" cy="1101600"/>
          </a:xfrm>
        </p:spPr>
        <p:txBody>
          <a:bodyPr anchor="b">
            <a:normAutofit/>
          </a:bodyPr>
          <a:lstStyle>
            <a:lvl1pPr algn="l">
              <a:defRPr sz="24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583036"/>
            <a:ext cx="7429501" cy="6453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‹nº›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48307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27459" y="59011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28359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457201"/>
            <a:ext cx="6972299" cy="2057399"/>
          </a:xfrm>
        </p:spPr>
        <p:txBody>
          <a:bodyPr anchor="ctr">
            <a:normAutofit/>
          </a:bodyPr>
          <a:lstStyle>
            <a:lvl1pPr algn="l">
              <a:defRPr sz="24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56059" y="2914650"/>
            <a:ext cx="7429500" cy="6667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581400"/>
            <a:ext cx="7429500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‹nº›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23087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57201"/>
            <a:ext cx="7429499" cy="20573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56059" y="2628900"/>
            <a:ext cx="7429500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257550"/>
            <a:ext cx="7429500" cy="10858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‹nº›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48109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‹nº›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61813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673" y="457200"/>
            <a:ext cx="1657886" cy="38862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9" y="457200"/>
            <a:ext cx="5657850" cy="3886200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‹nº›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630729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61494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‹nº›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12827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260" y="2481436"/>
            <a:ext cx="6515100" cy="1101600"/>
          </a:xfrm>
        </p:spPr>
        <p:txBody>
          <a:bodyPr anchor="b"/>
          <a:lstStyle>
            <a:lvl1pPr algn="r">
              <a:defRPr sz="3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259" y="3583036"/>
            <a:ext cx="6515101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‹nº›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055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9" y="2000250"/>
            <a:ext cx="3657600" cy="234315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7959" y="2000250"/>
            <a:ext cx="3657600" cy="234315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‹nº›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14582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1961" y="1993900"/>
            <a:ext cx="3441698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9" y="2432447"/>
            <a:ext cx="3657600" cy="1910953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32350" y="2000250"/>
            <a:ext cx="3453210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7959" y="2432447"/>
            <a:ext cx="3657601" cy="1910953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‹nº›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77860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‹nº›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64703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‹nº›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03198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1200150"/>
            <a:ext cx="2661841" cy="10287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7859" y="457201"/>
            <a:ext cx="4457701" cy="38862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28850"/>
            <a:ext cx="2661841" cy="13716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‹nº›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94811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1200150"/>
            <a:ext cx="4000501" cy="102870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75300" y="-13716"/>
            <a:ext cx="2457449" cy="517779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28850"/>
            <a:ext cx="4000501" cy="1371600"/>
          </a:xfrm>
        </p:spPr>
        <p:txBody>
          <a:bodyPr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9409" y="4412457"/>
            <a:ext cx="685800" cy="273844"/>
          </a:xfrm>
        </p:spPr>
        <p:txBody>
          <a:bodyPr/>
          <a:lstStyle/>
          <a:p>
            <a:fld id="{4509A250-FF31-4206-8172-F9D3106AACB1}" type="datetimeFigureOut">
              <a:rPr lang="en-US" smtClean="0"/>
              <a:t>12/3/18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56059" y="4412457"/>
            <a:ext cx="382905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56960" y="4412457"/>
            <a:ext cx="241925" cy="273844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‹nº›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92633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000250"/>
            <a:ext cx="7429499" cy="234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8209" y="4412457"/>
            <a:ext cx="1200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AAD347D-5ACD-4C99-B74B-A9C85AD731AF}" type="datetimeFigureOut">
              <a:rPr lang="en-US" smtClean="0"/>
              <a:t>12/3/18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4412457"/>
            <a:ext cx="56578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10" y="4412457"/>
            <a:ext cx="4133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‹nº›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887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  <p:sldLayoutId id="2147483796" r:id="rId14"/>
    <p:sldLayoutId id="2147483797" r:id="rId15"/>
    <p:sldLayoutId id="2147483798" r:id="rId16"/>
    <p:sldLayoutId id="2147483799" r:id="rId17"/>
    <p:sldLayoutId id="2147483800" r:id="rId18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4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5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35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05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05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311700" y="0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3600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Modelo de interação hu</a:t>
            </a:r>
            <a:r>
              <a:rPr lang="pt-BR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mano robô</a:t>
            </a:r>
            <a:endParaRPr lang="en" sz="3600" spc="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776FD44-DE28-4F75-BB6A-F6FB8F4F1AD0}"/>
              </a:ext>
            </a:extLst>
          </p:cNvPr>
          <p:cNvSpPr txBox="1">
            <a:spLocks/>
          </p:cNvSpPr>
          <p:nvPr/>
        </p:nvSpPr>
        <p:spPr>
          <a:xfrm>
            <a:off x="0" y="3090901"/>
            <a:ext cx="9144000" cy="2744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400" dirty="0">
                <a:latin typeface="+mj-lt"/>
              </a:rPr>
              <a:t>Gabriel de Moraes Lourenço Pereira Pinto</a:t>
            </a:r>
          </a:p>
          <a:p>
            <a:pPr marL="0" indent="0" algn="ctr">
              <a:buNone/>
            </a:pPr>
            <a:r>
              <a:rPr lang="pt-BR" sz="1400" dirty="0">
                <a:latin typeface="+mj-lt"/>
              </a:rPr>
              <a:t>Mateus Gonçalves de Carvalho</a:t>
            </a:r>
          </a:p>
          <a:p>
            <a:pPr marL="0" indent="0" algn="ctr">
              <a:buNone/>
            </a:pPr>
            <a:r>
              <a:rPr lang="pt-BR" sz="1400" dirty="0">
                <a:latin typeface="+mj-lt"/>
              </a:rPr>
              <a:t>Rafael </a:t>
            </a:r>
            <a:r>
              <a:rPr lang="pt-BR" sz="1400" dirty="0" err="1">
                <a:latin typeface="+mj-lt"/>
              </a:rPr>
              <a:t>Yuji</a:t>
            </a:r>
            <a:r>
              <a:rPr lang="pt-BR" sz="1400" dirty="0">
                <a:latin typeface="+mj-lt"/>
              </a:rPr>
              <a:t> Ueda Yamamoto</a:t>
            </a:r>
          </a:p>
          <a:p>
            <a:pPr marL="0" indent="0" algn="ctr">
              <a:buNone/>
            </a:pPr>
            <a:r>
              <a:rPr lang="pt-BR" sz="1400" dirty="0">
                <a:latin typeface="+mj-lt"/>
              </a:rPr>
              <a:t>Thiago </a:t>
            </a:r>
            <a:r>
              <a:rPr lang="pt-BR" sz="1400" dirty="0" err="1">
                <a:latin typeface="+mj-lt"/>
              </a:rPr>
              <a:t>Spilborghs</a:t>
            </a:r>
            <a:r>
              <a:rPr lang="pt-BR" sz="1400" dirty="0">
                <a:latin typeface="+mj-lt"/>
              </a:rPr>
              <a:t> Bueno Meyer</a:t>
            </a:r>
          </a:p>
          <a:p>
            <a:pPr marL="0" indent="0" algn="ctr">
              <a:buNone/>
            </a:pPr>
            <a:endParaRPr lang="pt-BR" sz="1400" dirty="0">
              <a:latin typeface="+mj-lt"/>
            </a:endParaRPr>
          </a:p>
          <a:p>
            <a:pPr marL="0" indent="0" algn="ctr">
              <a:buNone/>
            </a:pPr>
            <a:r>
              <a:rPr lang="pt-BR" sz="1400" dirty="0">
                <a:latin typeface="+mj-lt"/>
              </a:rPr>
              <a:t>Orientador: Prof. Dr. Plínio Thomaz Aquino Jr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  <a:latin typeface="Centaur" panose="020305040502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6">
            <a:extLst>
              <a:ext uri="{FF2B5EF4-FFF2-40B4-BE49-F238E27FC236}">
                <a16:creationId xmlns:a16="http://schemas.microsoft.com/office/drawing/2014/main" id="{A6EE781C-6020-4F3B-9DE3-B6B416523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1951" y="255104"/>
            <a:ext cx="1287183" cy="1160136"/>
          </a:xfrm>
          <a:prstGeom prst="rect">
            <a:avLst/>
          </a:prstGeom>
        </p:spPr>
      </p:pic>
      <p:sp>
        <p:nvSpPr>
          <p:cNvPr id="13" name="Shape 66">
            <a:extLst>
              <a:ext uri="{FF2B5EF4-FFF2-40B4-BE49-F238E27FC236}">
                <a16:creationId xmlns:a16="http://schemas.microsoft.com/office/drawing/2014/main" id="{CD8E0016-75CC-4E07-AF5F-31AE6F902E31}"/>
              </a:ext>
            </a:extLst>
          </p:cNvPr>
          <p:cNvSpPr txBox="1">
            <a:spLocks/>
          </p:cNvSpPr>
          <p:nvPr/>
        </p:nvSpPr>
        <p:spPr>
          <a:xfrm>
            <a:off x="237269" y="22049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ct val="100000"/>
              <a:defRPr sz="2800" spc="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9pPr>
          </a:lstStyle>
          <a:p>
            <a:r>
              <a:rPr lang="pt-BR" sz="2400" dirty="0"/>
              <a:t>Demonstração</a:t>
            </a:r>
            <a:endParaRPr lang="en" sz="2400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7F09652-69B6-462C-86CE-D9072D989F17}"/>
              </a:ext>
            </a:extLst>
          </p:cNvPr>
          <p:cNvSpPr/>
          <p:nvPr/>
        </p:nvSpPr>
        <p:spPr>
          <a:xfrm>
            <a:off x="102688" y="181008"/>
            <a:ext cx="3179227" cy="65039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5140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ctrTitle"/>
          </p:nvPr>
        </p:nvSpPr>
        <p:spPr>
          <a:xfrm>
            <a:off x="311708" y="643290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4000" dirty="0">
                <a:solidFill>
                  <a:schemeClr val="tx1"/>
                </a:solidFill>
              </a:rPr>
              <a:t>Obrigado</a:t>
            </a:r>
            <a:endParaRPr lang="en" sz="4000" dirty="0">
              <a:solidFill>
                <a:schemeClr val="tx1"/>
              </a:solidFill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90110BD-54FC-47EE-B1C2-039713677B8E}"/>
              </a:ext>
            </a:extLst>
          </p:cNvPr>
          <p:cNvSpPr/>
          <p:nvPr/>
        </p:nvSpPr>
        <p:spPr>
          <a:xfrm>
            <a:off x="939800" y="1778000"/>
            <a:ext cx="7353300" cy="10541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58535" y="22174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pc="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PROBLEMA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258534" y="1021729"/>
            <a:ext cx="8520600" cy="396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1400" dirty="0">
                <a:solidFill>
                  <a:schemeClr val="tx1"/>
                </a:solidFill>
              </a:rPr>
              <a:t>Aumento do número de pessoas que precisam de cuidadores</a:t>
            </a:r>
            <a:endParaRPr lang="en" sz="1400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sz="16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Shape 70"/>
          <p:cNvSpPr txBox="1"/>
          <p:nvPr/>
        </p:nvSpPr>
        <p:spPr>
          <a:xfrm>
            <a:off x="136501" y="3186671"/>
            <a:ext cx="2817863" cy="73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200" b="1" dirty="0">
                <a:solidFill>
                  <a:srgbClr val="3399FF"/>
                </a:solidFill>
              </a:rPr>
              <a:t>2045</a:t>
            </a:r>
            <a:br>
              <a:rPr lang="en" sz="3200" dirty="0"/>
            </a:br>
            <a:r>
              <a:rPr lang="en" sz="3200" dirty="0"/>
              <a:t> </a:t>
            </a:r>
            <a:r>
              <a:rPr lang="pt-BR" sz="1600" dirty="0"/>
              <a:t>Número de idosos irá ultrapassar o número de crianças</a:t>
            </a:r>
            <a:endParaRPr lang="en" sz="3200" dirty="0"/>
          </a:p>
        </p:txBody>
      </p:sp>
      <p:cxnSp>
        <p:nvCxnSpPr>
          <p:cNvPr id="73" name="Shape 73"/>
          <p:cNvCxnSpPr>
            <a:cxnSpLocks/>
          </p:cNvCxnSpPr>
          <p:nvPr/>
        </p:nvCxnSpPr>
        <p:spPr>
          <a:xfrm>
            <a:off x="3139001" y="2571750"/>
            <a:ext cx="0" cy="1851660"/>
          </a:xfrm>
          <a:prstGeom prst="straightConnector1">
            <a:avLst/>
          </a:prstGeom>
          <a:noFill/>
          <a:ln w="38100" cap="flat" cmpd="sng">
            <a:solidFill>
              <a:srgbClr val="99999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4" name="Retângulo 23">
            <a:extLst>
              <a:ext uri="{FF2B5EF4-FFF2-40B4-BE49-F238E27FC236}">
                <a16:creationId xmlns:a16="http://schemas.microsoft.com/office/drawing/2014/main" id="{2705689E-E226-43D2-9802-847B016D3886}"/>
              </a:ext>
            </a:extLst>
          </p:cNvPr>
          <p:cNvSpPr/>
          <p:nvPr/>
        </p:nvSpPr>
        <p:spPr>
          <a:xfrm>
            <a:off x="102688" y="181008"/>
            <a:ext cx="5421810" cy="138109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Shape 70">
            <a:extLst>
              <a:ext uri="{FF2B5EF4-FFF2-40B4-BE49-F238E27FC236}">
                <a16:creationId xmlns:a16="http://schemas.microsoft.com/office/drawing/2014/main" id="{9848159D-5E6C-4FA0-B357-5E3475E2A308}"/>
              </a:ext>
            </a:extLst>
          </p:cNvPr>
          <p:cNvSpPr txBox="1"/>
          <p:nvPr/>
        </p:nvSpPr>
        <p:spPr>
          <a:xfrm>
            <a:off x="3323639" y="3186671"/>
            <a:ext cx="2817862" cy="73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200" b="1" dirty="0">
                <a:solidFill>
                  <a:srgbClr val="3399FF"/>
                </a:solidFill>
              </a:rPr>
              <a:t>1 a cada 88</a:t>
            </a:r>
            <a:br>
              <a:rPr lang="en" sz="3200" dirty="0"/>
            </a:br>
            <a:r>
              <a:rPr lang="pt-BR" sz="1600" spc="300" dirty="0"/>
              <a:t>crianças será diagnosticada com Transtorno do Espectro Autista (TEA)</a:t>
            </a:r>
            <a:endParaRPr lang="en" sz="3200" dirty="0"/>
          </a:p>
        </p:txBody>
      </p:sp>
      <p:sp>
        <p:nvSpPr>
          <p:cNvPr id="26" name="Shape 70">
            <a:extLst>
              <a:ext uri="{FF2B5EF4-FFF2-40B4-BE49-F238E27FC236}">
                <a16:creationId xmlns:a16="http://schemas.microsoft.com/office/drawing/2014/main" id="{B8373373-E5A7-4697-A141-7576E2EBCD33}"/>
              </a:ext>
            </a:extLst>
          </p:cNvPr>
          <p:cNvSpPr txBox="1"/>
          <p:nvPr/>
        </p:nvSpPr>
        <p:spPr>
          <a:xfrm>
            <a:off x="6326138" y="3186671"/>
            <a:ext cx="2817809" cy="73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BR" sz="4000" b="1" dirty="0">
                <a:solidFill>
                  <a:srgbClr val="3399FF"/>
                </a:solidFill>
              </a:rPr>
              <a:t>17 milhões</a:t>
            </a:r>
            <a:br>
              <a:rPr lang="pt-BR" sz="3200" dirty="0"/>
            </a:br>
            <a:r>
              <a:rPr lang="pt-BR" sz="1600" spc="300" dirty="0"/>
              <a:t>de casos de Acidente Vascular Cerebral (AVC) por ano</a:t>
            </a:r>
          </a:p>
        </p:txBody>
      </p:sp>
      <p:cxnSp>
        <p:nvCxnSpPr>
          <p:cNvPr id="28" name="Shape 73">
            <a:extLst>
              <a:ext uri="{FF2B5EF4-FFF2-40B4-BE49-F238E27FC236}">
                <a16:creationId xmlns:a16="http://schemas.microsoft.com/office/drawing/2014/main" id="{286255D2-739B-4046-B32D-68D21C482E9B}"/>
              </a:ext>
            </a:extLst>
          </p:cNvPr>
          <p:cNvCxnSpPr>
            <a:cxnSpLocks/>
          </p:cNvCxnSpPr>
          <p:nvPr/>
        </p:nvCxnSpPr>
        <p:spPr>
          <a:xfrm>
            <a:off x="6256257" y="2552286"/>
            <a:ext cx="0" cy="1851660"/>
          </a:xfrm>
          <a:prstGeom prst="straightConnector1">
            <a:avLst/>
          </a:prstGeom>
          <a:noFill/>
          <a:ln w="38100" cap="flat" cmpd="sng">
            <a:solidFill>
              <a:srgbClr val="999999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0" name="Graphic 6">
            <a:extLst>
              <a:ext uri="{FF2B5EF4-FFF2-40B4-BE49-F238E27FC236}">
                <a16:creationId xmlns:a16="http://schemas.microsoft.com/office/drawing/2014/main" id="{7033AD00-9B07-4781-9A46-D25B84874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1951" y="255104"/>
            <a:ext cx="1287183" cy="116013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68092E6-CAC3-F54F-809E-07858D1C3920}"/>
              </a:ext>
            </a:extLst>
          </p:cNvPr>
          <p:cNvSpPr/>
          <p:nvPr/>
        </p:nvSpPr>
        <p:spPr>
          <a:xfrm>
            <a:off x="102689" y="181008"/>
            <a:ext cx="2910142" cy="65039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Graphic 6">
            <a:extLst>
              <a:ext uri="{FF2B5EF4-FFF2-40B4-BE49-F238E27FC236}">
                <a16:creationId xmlns:a16="http://schemas.microsoft.com/office/drawing/2014/main" id="{D188F04D-1AA5-8A40-886A-2C2AEB5D3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1951" y="255104"/>
            <a:ext cx="1287183" cy="1160136"/>
          </a:xfrm>
          <a:prstGeom prst="rect">
            <a:avLst/>
          </a:prstGeom>
        </p:spPr>
      </p:pic>
      <p:sp>
        <p:nvSpPr>
          <p:cNvPr id="10" name="Shape 66">
            <a:extLst>
              <a:ext uri="{FF2B5EF4-FFF2-40B4-BE49-F238E27FC236}">
                <a16:creationId xmlns:a16="http://schemas.microsoft.com/office/drawing/2014/main" id="{EEE99189-E41E-1C4A-B677-5B0213F2D3EE}"/>
              </a:ext>
            </a:extLst>
          </p:cNvPr>
          <p:cNvSpPr txBox="1">
            <a:spLocks/>
          </p:cNvSpPr>
          <p:nvPr/>
        </p:nvSpPr>
        <p:spPr>
          <a:xfrm>
            <a:off x="289687" y="23962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pt-BR" sz="2400" spc="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en" sz="2400" spc="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2400" spc="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SOLUÇÃO</a:t>
            </a:r>
            <a:endParaRPr lang="en" sz="2400" spc="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7234834-A720-4F42-BA97-44EBFEB4069E}"/>
              </a:ext>
            </a:extLst>
          </p:cNvPr>
          <p:cNvSpPr/>
          <p:nvPr/>
        </p:nvSpPr>
        <p:spPr>
          <a:xfrm>
            <a:off x="102688" y="1230574"/>
            <a:ext cx="624324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>
                <a:solidFill>
                  <a:srgbClr val="3399FF"/>
                </a:solidFill>
              </a:rPr>
              <a:t>Utilização de robôs de serviço</a:t>
            </a:r>
          </a:p>
          <a:p>
            <a:endParaRPr lang="pt-BR" sz="3200" b="1" dirty="0">
              <a:solidFill>
                <a:srgbClr val="3399FF"/>
              </a:solidFill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C069E1B-645E-1048-82CE-F8F95799825F}"/>
              </a:ext>
            </a:extLst>
          </p:cNvPr>
          <p:cNvSpPr/>
          <p:nvPr/>
        </p:nvSpPr>
        <p:spPr>
          <a:xfrm>
            <a:off x="102688" y="2033141"/>
            <a:ext cx="666387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</a:rPr>
              <a:t>Problemas: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b="1" dirty="0"/>
              <a:t>Interação com vários usuários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b="1" dirty="0"/>
              <a:t>Distância física do usuário com o robô</a:t>
            </a:r>
          </a:p>
        </p:txBody>
      </p:sp>
    </p:spTree>
    <p:extLst>
      <p:ext uri="{BB962C8B-B14F-4D97-AF65-F5344CB8AC3E}">
        <p14:creationId xmlns:p14="http://schemas.microsoft.com/office/powerpoint/2010/main" val="518374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66">
            <a:extLst>
              <a:ext uri="{FF2B5EF4-FFF2-40B4-BE49-F238E27FC236}">
                <a16:creationId xmlns:a16="http://schemas.microsoft.com/office/drawing/2014/main" id="{85E737A0-E2C8-464D-A52D-C99066B9EF1D}"/>
              </a:ext>
            </a:extLst>
          </p:cNvPr>
          <p:cNvSpPr txBox="1">
            <a:spLocks/>
          </p:cNvSpPr>
          <p:nvPr/>
        </p:nvSpPr>
        <p:spPr>
          <a:xfrm>
            <a:off x="243992" y="18100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ct val="100000"/>
              <a:defRPr sz="2800" spc="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9pPr>
          </a:lstStyle>
          <a:p>
            <a:r>
              <a:rPr lang="pt-BR" sz="2400" dirty="0">
                <a:solidFill>
                  <a:schemeClr val="tx1"/>
                </a:solidFill>
              </a:rPr>
              <a:t>Objetivo</a:t>
            </a:r>
            <a:endParaRPr lang="en" sz="2400" dirty="0">
              <a:solidFill>
                <a:schemeClr val="tx1"/>
              </a:solidFill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030C9D3-88D6-49BE-A068-9D365E02CFFE}"/>
              </a:ext>
            </a:extLst>
          </p:cNvPr>
          <p:cNvSpPr/>
          <p:nvPr/>
        </p:nvSpPr>
        <p:spPr>
          <a:xfrm>
            <a:off x="102689" y="181008"/>
            <a:ext cx="2792912" cy="65039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250D518-9478-426C-BD0B-70A5ED3037A8}"/>
              </a:ext>
            </a:extLst>
          </p:cNvPr>
          <p:cNvSpPr/>
          <p:nvPr/>
        </p:nvSpPr>
        <p:spPr>
          <a:xfrm>
            <a:off x="950686" y="1817345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>
                <a:latin typeface="+mj-lt"/>
                <a:ea typeface="Times New Roman" panose="02020603050405020304" pitchFamily="18" charset="0"/>
              </a:rPr>
              <a:t>Definir um modelo computacional que estabeleça comunicação entre o humano e o robô no processo interativo por intermédio de uma aplicação móvel, permitindo que o robô altere seu comportamento de acordo com as informações fornecidas pelo usuário e realize tarefas por meio dessa comunicação.</a:t>
            </a:r>
            <a:endParaRPr lang="pt-BR" dirty="0">
              <a:latin typeface="+mj-lt"/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7D379EE4-34C1-4157-9E90-B7929CFA4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54799" y="3493999"/>
            <a:ext cx="1781627" cy="1468493"/>
          </a:xfrm>
          <a:prstGeom prst="rect">
            <a:avLst/>
          </a:prstGeom>
        </p:spPr>
      </p:pic>
      <p:pic>
        <p:nvPicPr>
          <p:cNvPr id="10" name="Graphic 6">
            <a:extLst>
              <a:ext uri="{FF2B5EF4-FFF2-40B4-BE49-F238E27FC236}">
                <a16:creationId xmlns:a16="http://schemas.microsoft.com/office/drawing/2014/main" id="{7610C9EC-7E4D-4668-B3CA-8848B992A2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1951" y="255104"/>
            <a:ext cx="1287183" cy="116013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66">
            <a:extLst>
              <a:ext uri="{FF2B5EF4-FFF2-40B4-BE49-F238E27FC236}">
                <a16:creationId xmlns:a16="http://schemas.microsoft.com/office/drawing/2014/main" id="{38893115-79D2-4154-B32E-6EFDAFD211E9}"/>
              </a:ext>
            </a:extLst>
          </p:cNvPr>
          <p:cNvSpPr txBox="1">
            <a:spLocks/>
          </p:cNvSpPr>
          <p:nvPr/>
        </p:nvSpPr>
        <p:spPr>
          <a:xfrm>
            <a:off x="237269" y="22049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ct val="100000"/>
              <a:defRPr sz="2800" spc="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9pPr>
          </a:lstStyle>
          <a:p>
            <a:r>
              <a:rPr lang="pt-BR" sz="2400" dirty="0"/>
              <a:t>Modelo</a:t>
            </a:r>
            <a:endParaRPr lang="en" sz="2400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EE57440-09F2-452B-91B0-FAFE486A0DC5}"/>
              </a:ext>
            </a:extLst>
          </p:cNvPr>
          <p:cNvSpPr/>
          <p:nvPr/>
        </p:nvSpPr>
        <p:spPr>
          <a:xfrm>
            <a:off x="102689" y="181008"/>
            <a:ext cx="1994626" cy="65039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Graphic 6">
            <a:extLst>
              <a:ext uri="{FF2B5EF4-FFF2-40B4-BE49-F238E27FC236}">
                <a16:creationId xmlns:a16="http://schemas.microsoft.com/office/drawing/2014/main" id="{A6EE781C-6020-4F3B-9DE3-B6B416523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1951" y="255104"/>
            <a:ext cx="1287183" cy="1160136"/>
          </a:xfrm>
          <a:prstGeom prst="rect">
            <a:avLst/>
          </a:prstGeom>
        </p:spPr>
      </p:pic>
      <p:sp>
        <p:nvSpPr>
          <p:cNvPr id="14" name="Shape 66">
            <a:extLst>
              <a:ext uri="{FF2B5EF4-FFF2-40B4-BE49-F238E27FC236}">
                <a16:creationId xmlns:a16="http://schemas.microsoft.com/office/drawing/2014/main" id="{DD8BB0E1-A125-4109-AF9B-1C5D64075F0C}"/>
              </a:ext>
            </a:extLst>
          </p:cNvPr>
          <p:cNvSpPr txBox="1">
            <a:spLocks/>
          </p:cNvSpPr>
          <p:nvPr/>
        </p:nvSpPr>
        <p:spPr>
          <a:xfrm>
            <a:off x="364866" y="19676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ct val="100000"/>
              <a:defRPr sz="2800" spc="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9pPr>
          </a:lstStyle>
          <a:p>
            <a:r>
              <a:rPr lang="pt-BR" sz="1600" dirty="0"/>
              <a:t>Nosso modelo é composto por três módulos principais:</a:t>
            </a:r>
          </a:p>
          <a:p>
            <a:endParaRPr lang="pt-BR" sz="1600" dirty="0"/>
          </a:p>
          <a:p>
            <a:r>
              <a:rPr lang="pt-BR" sz="1600" dirty="0"/>
              <a:t>- Um aplicativo mobile para sistemas Android</a:t>
            </a:r>
          </a:p>
          <a:p>
            <a:r>
              <a:rPr lang="pt-BR" sz="1600" dirty="0"/>
              <a:t> </a:t>
            </a:r>
            <a:endParaRPr lang="en" sz="1600" dirty="0"/>
          </a:p>
          <a:p>
            <a:r>
              <a:rPr lang="en" sz="1600" dirty="0"/>
              <a:t>- Um servidor para realizar a comunicação entre o sistema e o robô</a:t>
            </a:r>
          </a:p>
          <a:p>
            <a:pPr marL="285750" indent="-285750">
              <a:buFontTx/>
              <a:buChar char="-"/>
            </a:pPr>
            <a:endParaRPr lang="en" sz="1600" dirty="0"/>
          </a:p>
          <a:p>
            <a:r>
              <a:rPr lang="en" sz="1600" dirty="0"/>
              <a:t>- Um robô de serviço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66">
            <a:extLst>
              <a:ext uri="{FF2B5EF4-FFF2-40B4-BE49-F238E27FC236}">
                <a16:creationId xmlns:a16="http://schemas.microsoft.com/office/drawing/2014/main" id="{38893115-79D2-4154-B32E-6EFDAFD211E9}"/>
              </a:ext>
            </a:extLst>
          </p:cNvPr>
          <p:cNvSpPr txBox="1">
            <a:spLocks/>
          </p:cNvSpPr>
          <p:nvPr/>
        </p:nvSpPr>
        <p:spPr>
          <a:xfrm>
            <a:off x="237269" y="22049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ct val="100000"/>
              <a:defRPr sz="2800" spc="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9pPr>
          </a:lstStyle>
          <a:p>
            <a:r>
              <a:rPr lang="pt-BR" sz="2400" dirty="0"/>
              <a:t>Aplicativo</a:t>
            </a:r>
            <a:endParaRPr lang="en" sz="2400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EE57440-09F2-452B-91B0-FAFE486A0DC5}"/>
              </a:ext>
            </a:extLst>
          </p:cNvPr>
          <p:cNvSpPr/>
          <p:nvPr/>
        </p:nvSpPr>
        <p:spPr>
          <a:xfrm>
            <a:off x="102689" y="181008"/>
            <a:ext cx="2422798" cy="65039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6ED36661-D0F9-4278-8599-148DFED66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9194" y="1328456"/>
            <a:ext cx="3064019" cy="298826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92FDA5A-DAC4-420B-BA6C-D13043362C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77" t="19804" r="70073" b="20588"/>
          <a:stretch/>
        </p:blipFill>
        <p:spPr>
          <a:xfrm>
            <a:off x="490563" y="1821063"/>
            <a:ext cx="1220866" cy="1989578"/>
          </a:xfrm>
          <a:prstGeom prst="rect">
            <a:avLst/>
          </a:prstGeom>
        </p:spPr>
      </p:pic>
      <p:pic>
        <p:nvPicPr>
          <p:cNvPr id="12" name="Graphic 6">
            <a:extLst>
              <a:ext uri="{FF2B5EF4-FFF2-40B4-BE49-F238E27FC236}">
                <a16:creationId xmlns:a16="http://schemas.microsoft.com/office/drawing/2014/main" id="{A6EE781C-6020-4F3B-9DE3-B6B416523B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1951" y="255104"/>
            <a:ext cx="1287183" cy="1160136"/>
          </a:xfrm>
          <a:prstGeom prst="rect">
            <a:avLst/>
          </a:prstGeom>
        </p:spPr>
      </p:pic>
      <p:sp>
        <p:nvSpPr>
          <p:cNvPr id="9" name="Shape 66">
            <a:extLst>
              <a:ext uri="{FF2B5EF4-FFF2-40B4-BE49-F238E27FC236}">
                <a16:creationId xmlns:a16="http://schemas.microsoft.com/office/drawing/2014/main" id="{AAA8E3DB-9C11-4EAD-AE4D-8C494363A57B}"/>
              </a:ext>
            </a:extLst>
          </p:cNvPr>
          <p:cNvSpPr txBox="1">
            <a:spLocks/>
          </p:cNvSpPr>
          <p:nvPr/>
        </p:nvSpPr>
        <p:spPr>
          <a:xfrm>
            <a:off x="2525486" y="1967681"/>
            <a:ext cx="635998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ct val="100000"/>
              <a:defRPr sz="2800" spc="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9pPr>
          </a:lstStyle>
          <a:p>
            <a:pPr algn="just"/>
            <a:r>
              <a:rPr lang="pt-BR" sz="1600" dirty="0"/>
              <a:t>	Foi desenvolvido um aplicativo mobile para o sistema Android, onde o usuário irá solicitar as tarefas que deseja que o </a:t>
            </a:r>
            <a:r>
              <a:rPr lang="pt-BR" sz="1600"/>
              <a:t>robô realize.</a:t>
            </a:r>
            <a:endParaRPr lang="en" sz="1600" dirty="0"/>
          </a:p>
        </p:txBody>
      </p:sp>
    </p:spTree>
    <p:extLst>
      <p:ext uri="{BB962C8B-B14F-4D97-AF65-F5344CB8AC3E}">
        <p14:creationId xmlns:p14="http://schemas.microsoft.com/office/powerpoint/2010/main" val="3906248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66">
            <a:extLst>
              <a:ext uri="{FF2B5EF4-FFF2-40B4-BE49-F238E27FC236}">
                <a16:creationId xmlns:a16="http://schemas.microsoft.com/office/drawing/2014/main" id="{38893115-79D2-4154-B32E-6EFDAFD211E9}"/>
              </a:ext>
            </a:extLst>
          </p:cNvPr>
          <p:cNvSpPr txBox="1">
            <a:spLocks/>
          </p:cNvSpPr>
          <p:nvPr/>
        </p:nvSpPr>
        <p:spPr>
          <a:xfrm>
            <a:off x="237269" y="22049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ct val="100000"/>
              <a:defRPr sz="2800" spc="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9pPr>
          </a:lstStyle>
          <a:p>
            <a:r>
              <a:rPr lang="pt-BR" sz="2400" dirty="0"/>
              <a:t>Servidor</a:t>
            </a:r>
            <a:endParaRPr lang="en" sz="2400" dirty="0"/>
          </a:p>
        </p:txBody>
      </p:sp>
      <p:pic>
        <p:nvPicPr>
          <p:cNvPr id="12" name="Graphic 6">
            <a:extLst>
              <a:ext uri="{FF2B5EF4-FFF2-40B4-BE49-F238E27FC236}">
                <a16:creationId xmlns:a16="http://schemas.microsoft.com/office/drawing/2014/main" id="{A6EE781C-6020-4F3B-9DE3-B6B416523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1951" y="255104"/>
            <a:ext cx="1287183" cy="1160136"/>
          </a:xfrm>
          <a:prstGeom prst="rect">
            <a:avLst/>
          </a:prstGeom>
        </p:spPr>
      </p:pic>
      <p:sp>
        <p:nvSpPr>
          <p:cNvPr id="9" name="Shape 66">
            <a:extLst>
              <a:ext uri="{FF2B5EF4-FFF2-40B4-BE49-F238E27FC236}">
                <a16:creationId xmlns:a16="http://schemas.microsoft.com/office/drawing/2014/main" id="{AAA8E3DB-9C11-4EAD-AE4D-8C494363A57B}"/>
              </a:ext>
            </a:extLst>
          </p:cNvPr>
          <p:cNvSpPr txBox="1">
            <a:spLocks/>
          </p:cNvSpPr>
          <p:nvPr/>
        </p:nvSpPr>
        <p:spPr>
          <a:xfrm>
            <a:off x="2525486" y="1967681"/>
            <a:ext cx="635998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ct val="100000"/>
              <a:defRPr sz="2800" spc="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9pPr>
          </a:lstStyle>
          <a:p>
            <a:pPr algn="just"/>
            <a:r>
              <a:rPr lang="pt-BR" sz="1600" dirty="0"/>
              <a:t>	O servidor realiza a comunicação via </a:t>
            </a:r>
            <a:r>
              <a:rPr lang="pt-BR" sz="1600" i="1" dirty="0"/>
              <a:t>socket</a:t>
            </a:r>
            <a:r>
              <a:rPr lang="pt-BR" sz="1600" dirty="0"/>
              <a:t> entre os demais módulos do sistema, além disso possui um banco de dados que armazena as informações sobre cada usuário e as tarefas realizadas pelo robô.</a:t>
            </a:r>
            <a:endParaRPr lang="en" sz="16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A20BEE9-3B2C-4BF7-A356-8618EE7824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8" y="1504393"/>
            <a:ext cx="2438095" cy="2438095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7A60A474-A81A-44FC-A7A4-4C1D3E182990}"/>
              </a:ext>
            </a:extLst>
          </p:cNvPr>
          <p:cNvSpPr/>
          <p:nvPr/>
        </p:nvSpPr>
        <p:spPr>
          <a:xfrm>
            <a:off x="102689" y="181008"/>
            <a:ext cx="2422798" cy="65039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54761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6">
            <a:extLst>
              <a:ext uri="{FF2B5EF4-FFF2-40B4-BE49-F238E27FC236}">
                <a16:creationId xmlns:a16="http://schemas.microsoft.com/office/drawing/2014/main" id="{A6EE781C-6020-4F3B-9DE3-B6B416523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1951" y="255104"/>
            <a:ext cx="1287183" cy="1160136"/>
          </a:xfrm>
          <a:prstGeom prst="rect">
            <a:avLst/>
          </a:prstGeom>
        </p:spPr>
      </p:pic>
      <p:sp>
        <p:nvSpPr>
          <p:cNvPr id="9" name="Shape 66">
            <a:extLst>
              <a:ext uri="{FF2B5EF4-FFF2-40B4-BE49-F238E27FC236}">
                <a16:creationId xmlns:a16="http://schemas.microsoft.com/office/drawing/2014/main" id="{AAA8E3DB-9C11-4EAD-AE4D-8C494363A57B}"/>
              </a:ext>
            </a:extLst>
          </p:cNvPr>
          <p:cNvSpPr txBox="1">
            <a:spLocks/>
          </p:cNvSpPr>
          <p:nvPr/>
        </p:nvSpPr>
        <p:spPr>
          <a:xfrm>
            <a:off x="2525486" y="1967681"/>
            <a:ext cx="635998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ct val="100000"/>
              <a:defRPr sz="2800" spc="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9pPr>
          </a:lstStyle>
          <a:p>
            <a:pPr algn="just"/>
            <a:r>
              <a:rPr lang="pt-BR" sz="1600" dirty="0"/>
              <a:t>Utilizamos a HERA, um robô de serviço desenvolvido pela equipe </a:t>
            </a:r>
            <a:r>
              <a:rPr lang="pt-BR" sz="1600" dirty="0" err="1"/>
              <a:t>RoboFEI@Home</a:t>
            </a:r>
            <a:r>
              <a:rPr lang="pt-BR" sz="1600" dirty="0"/>
              <a:t> que é utilizado em diversas competições de robótica.</a:t>
            </a:r>
            <a:endParaRPr lang="en" sz="160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99C06C3-0050-4C87-A5E8-21F581B768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442" r="15817"/>
          <a:stretch/>
        </p:blipFill>
        <p:spPr>
          <a:xfrm>
            <a:off x="813897" y="1130623"/>
            <a:ext cx="981635" cy="3455894"/>
          </a:xfrm>
          <a:prstGeom prst="rect">
            <a:avLst/>
          </a:prstGeom>
        </p:spPr>
      </p:pic>
      <p:sp>
        <p:nvSpPr>
          <p:cNvPr id="13" name="Shape 66">
            <a:extLst>
              <a:ext uri="{FF2B5EF4-FFF2-40B4-BE49-F238E27FC236}">
                <a16:creationId xmlns:a16="http://schemas.microsoft.com/office/drawing/2014/main" id="{CD8E0016-75CC-4E07-AF5F-31AE6F902E31}"/>
              </a:ext>
            </a:extLst>
          </p:cNvPr>
          <p:cNvSpPr txBox="1">
            <a:spLocks/>
          </p:cNvSpPr>
          <p:nvPr/>
        </p:nvSpPr>
        <p:spPr>
          <a:xfrm>
            <a:off x="237269" y="22049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ct val="100000"/>
              <a:defRPr sz="2800" spc="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9pPr>
          </a:lstStyle>
          <a:p>
            <a:r>
              <a:rPr lang="pt-BR" sz="2400" dirty="0"/>
              <a:t>Robô</a:t>
            </a:r>
            <a:endParaRPr lang="en" sz="2400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7F09652-69B6-462C-86CE-D9072D989F17}"/>
              </a:ext>
            </a:extLst>
          </p:cNvPr>
          <p:cNvSpPr/>
          <p:nvPr/>
        </p:nvSpPr>
        <p:spPr>
          <a:xfrm>
            <a:off x="102688" y="255104"/>
            <a:ext cx="2422798" cy="65039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68250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6">
            <a:extLst>
              <a:ext uri="{FF2B5EF4-FFF2-40B4-BE49-F238E27FC236}">
                <a16:creationId xmlns:a16="http://schemas.microsoft.com/office/drawing/2014/main" id="{CCFA5ECE-9070-414B-9FD6-4195435FB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1951" y="255104"/>
            <a:ext cx="1287183" cy="1160136"/>
          </a:xfrm>
          <a:prstGeom prst="rect">
            <a:avLst/>
          </a:prstGeom>
        </p:spPr>
      </p:pic>
      <p:sp>
        <p:nvSpPr>
          <p:cNvPr id="3" name="Shape 66">
            <a:extLst>
              <a:ext uri="{FF2B5EF4-FFF2-40B4-BE49-F238E27FC236}">
                <a16:creationId xmlns:a16="http://schemas.microsoft.com/office/drawing/2014/main" id="{04DF8956-F97C-A148-9940-447ABF6CD954}"/>
              </a:ext>
            </a:extLst>
          </p:cNvPr>
          <p:cNvSpPr txBox="1">
            <a:spLocks/>
          </p:cNvSpPr>
          <p:nvPr/>
        </p:nvSpPr>
        <p:spPr>
          <a:xfrm>
            <a:off x="102688" y="29394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ct val="100000"/>
              <a:defRPr sz="2800" spc="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ct val="100000"/>
              <a:defRPr sz="2800">
                <a:solidFill>
                  <a:schemeClr val="dk1"/>
                </a:solidFill>
              </a:defRPr>
            </a:lvl9pPr>
          </a:lstStyle>
          <a:p>
            <a:r>
              <a:rPr lang="pt-BR" sz="2400" dirty="0"/>
              <a:t>Questionário</a:t>
            </a:r>
            <a:endParaRPr lang="en" sz="24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B5665B0-1CF7-B940-B131-6DE4DBB2167A}"/>
              </a:ext>
            </a:extLst>
          </p:cNvPr>
          <p:cNvSpPr/>
          <p:nvPr/>
        </p:nvSpPr>
        <p:spPr>
          <a:xfrm>
            <a:off x="102688" y="255104"/>
            <a:ext cx="2795960" cy="65039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644517D-09F3-A245-A013-A25D9507001C}"/>
              </a:ext>
            </a:extLst>
          </p:cNvPr>
          <p:cNvSpPr/>
          <p:nvPr/>
        </p:nvSpPr>
        <p:spPr>
          <a:xfrm>
            <a:off x="102688" y="2033141"/>
            <a:ext cx="867644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b="1" dirty="0"/>
              <a:t>Questionário de familiaridade com robôs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b="1" dirty="0"/>
              <a:t>Avaliação da tarefa realizada pelo robô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b="1" dirty="0"/>
          </a:p>
        </p:txBody>
      </p:sp>
    </p:spTree>
    <p:extLst>
      <p:ext uri="{BB962C8B-B14F-4D97-AF65-F5344CB8AC3E}">
        <p14:creationId xmlns:p14="http://schemas.microsoft.com/office/powerpoint/2010/main" val="26733183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ha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alha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lh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1143</TotalTime>
  <Words>194</Words>
  <Application>Microsoft Macintosh PowerPoint</Application>
  <PresentationFormat>Apresentação na tela (16:9)</PresentationFormat>
  <Paragraphs>40</Paragraphs>
  <Slides>11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5" baseType="lpstr">
      <vt:lpstr>Century Gothic</vt:lpstr>
      <vt:lpstr>Centaur</vt:lpstr>
      <vt:lpstr>Arial</vt:lpstr>
      <vt:lpstr>Malha</vt:lpstr>
      <vt:lpstr>Modelo de interação humano robô</vt:lpstr>
      <vt:lpstr>O PROBLEMA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NOME DA EMPRESA/LOGO</dc:title>
  <cp:lastModifiedBy>Gabriel de Moraes Lourenço Pereira Pinto</cp:lastModifiedBy>
  <cp:revision>62</cp:revision>
  <dcterms:modified xsi:type="dcterms:W3CDTF">2018-12-03T04:10:16Z</dcterms:modified>
</cp:coreProperties>
</file>